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1" r:id="rId4"/>
    <p:sldId id="260" r:id="rId5"/>
    <p:sldId id="262" r:id="rId6"/>
    <p:sldId id="263" r:id="rId7"/>
    <p:sldId id="264" r:id="rId8"/>
    <p:sldId id="266" r:id="rId9"/>
    <p:sldId id="259" r:id="rId10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706" autoAdjust="0"/>
  </p:normalViewPr>
  <p:slideViewPr>
    <p:cSldViewPr>
      <p:cViewPr varScale="1">
        <p:scale>
          <a:sx n="89" d="100"/>
          <a:sy n="89" d="100"/>
        </p:scale>
        <p:origin x="822" y="84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Microservices and DevOps</a:t>
            </a:r>
            <a:endParaRPr lang="en-US" altLang="en-US" noProof="0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Scalable Microservices</a:t>
            </a:r>
          </a:p>
          <a:p>
            <a:pPr>
              <a:defRPr/>
            </a:pPr>
            <a:r>
              <a:rPr lang="en-US" sz="2000" noProof="0" dirty="0" err="1"/>
              <a:t>MicroService</a:t>
            </a:r>
            <a:r>
              <a:rPr lang="en-US" sz="2000" noProof="0" dirty="0"/>
              <a:t> exercises</a:t>
            </a:r>
            <a:endParaRPr lang="en-US" noProof="0" dirty="0"/>
          </a:p>
          <a:p>
            <a:pPr>
              <a:defRPr/>
            </a:pPr>
            <a:endParaRPr lang="en-US" noProof="0" dirty="0"/>
          </a:p>
          <a:p>
            <a:pPr>
              <a:defRPr/>
            </a:pPr>
            <a:r>
              <a:rPr lang="en-US" sz="1600" noProof="0" dirty="0"/>
              <a:t>Henrik Bærbak Christensen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D9FF3-4564-4DE3-B060-B157D0215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Exercise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FB502-1E03-45A4-874C-3A7B89256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52500"/>
            <a:ext cx="4876800" cy="4318000"/>
          </a:xfrm>
        </p:spPr>
        <p:txBody>
          <a:bodyPr/>
          <a:lstStyle/>
          <a:p>
            <a:r>
              <a:rPr lang="en-US" sz="1800" noProof="0" dirty="0"/>
              <a:t>Using the Fowler/Newman definitions of microservices, analyze </a:t>
            </a:r>
            <a:r>
              <a:rPr lang="en-US" sz="1800" noProof="0" dirty="0" err="1"/>
              <a:t>SkyCave’s</a:t>
            </a:r>
            <a:r>
              <a:rPr lang="en-US" sz="1800" noProof="0" dirty="0"/>
              <a:t> architecture and…</a:t>
            </a:r>
          </a:p>
          <a:p>
            <a:endParaRPr lang="en-US" sz="1800" noProof="0" dirty="0"/>
          </a:p>
          <a:p>
            <a:r>
              <a:rPr lang="en-US" sz="1800" i="1" noProof="0" dirty="0"/>
              <a:t>Argue that </a:t>
            </a:r>
            <a:r>
              <a:rPr lang="en-US" sz="1800" i="1" noProof="0" dirty="0" err="1"/>
              <a:t>SkyCave</a:t>
            </a:r>
            <a:r>
              <a:rPr lang="en-US" sz="1800" i="1" noProof="0" dirty="0"/>
              <a:t> is a MS architecture</a:t>
            </a:r>
          </a:p>
          <a:p>
            <a:pPr lvl="1"/>
            <a:r>
              <a:rPr lang="en-US" sz="1600" i="1" noProof="0" dirty="0"/>
              <a:t>Based upon the aspects it has, that are MS style</a:t>
            </a:r>
          </a:p>
          <a:p>
            <a:pPr lvl="1"/>
            <a:endParaRPr lang="en-US" sz="1600" i="1" noProof="0" dirty="0"/>
          </a:p>
          <a:p>
            <a:r>
              <a:rPr lang="en-US" sz="1800" i="1" noProof="0" dirty="0"/>
              <a:t>Argue that </a:t>
            </a:r>
            <a:r>
              <a:rPr lang="en-US" sz="1800" i="1" noProof="0" dirty="0" err="1"/>
              <a:t>SkyCave</a:t>
            </a:r>
            <a:r>
              <a:rPr lang="en-US" sz="1800" i="1" noProof="0" dirty="0"/>
              <a:t> is </a:t>
            </a:r>
            <a:r>
              <a:rPr lang="en-US" sz="1800" b="1" i="1" noProof="0" dirty="0"/>
              <a:t>not</a:t>
            </a:r>
            <a:r>
              <a:rPr lang="en-US" sz="1800" noProof="0" dirty="0"/>
              <a:t> </a:t>
            </a:r>
            <a:r>
              <a:rPr lang="en-US" sz="1800" i="1" noProof="0" dirty="0"/>
              <a:t>a MS architecture</a:t>
            </a:r>
          </a:p>
          <a:p>
            <a:pPr lvl="1"/>
            <a:r>
              <a:rPr lang="en-US" sz="1600" i="1" noProof="0" dirty="0"/>
              <a:t>Based upon the aspects, that collide with the MS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76DEF-B01B-4ADC-8434-0A507599C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C4F3A5-3DF4-4525-B6FD-D028F32FE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BD8F3-7C0A-431F-AD70-081829B81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9ACA2EC-A6E7-4588-8F6B-3D23DE0EA4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211091"/>
              </p:ext>
            </p:extLst>
          </p:nvPr>
        </p:nvGraphicFramePr>
        <p:xfrm>
          <a:off x="5943600" y="1253609"/>
          <a:ext cx="2445966" cy="16038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r:id="rId3" imgW="9209880" imgH="6039000" progId="">
                  <p:embed/>
                </p:oleObj>
              </mc:Choice>
              <mc:Fallback>
                <p:oleObj r:id="rId3" imgW="9209880" imgH="6039000" progId="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5D85CF8-5D30-4E74-9E72-4649AE4DFB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43600" y="1253609"/>
                        <a:ext cx="2445966" cy="16038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0366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10D11-8305-4250-80D4-12291DA8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B01CD-BED0-48B3-8461-02A2FF063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Pro? Con?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03E9C-A655-4DF1-BEB9-ED87E085A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8F1DD-0978-4450-89F9-56B4315FE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1FE8C-97C7-436B-86DA-0311EB88E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53FBCBF-7AA1-4683-83B4-EECB714DD8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121488"/>
              </p:ext>
            </p:extLst>
          </p:nvPr>
        </p:nvGraphicFramePr>
        <p:xfrm>
          <a:off x="2362201" y="1104900"/>
          <a:ext cx="6324600" cy="414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r:id="rId3" imgW="9209880" imgH="6039000" progId="">
                  <p:embed/>
                </p:oleObj>
              </mc:Choice>
              <mc:Fallback>
                <p:oleObj r:id="rId3" imgW="9209880" imgH="6039000" progId="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5D85CF8-5D30-4E74-9E72-4649AE4DFB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62201" y="1104900"/>
                        <a:ext cx="6324600" cy="4147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9018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DB4DE-D404-47E9-B592-572F1F578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Exercise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BEA71-6FE3-4A7A-82C3-689749D90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52500"/>
            <a:ext cx="8305800" cy="4318000"/>
          </a:xfrm>
        </p:spPr>
        <p:txBody>
          <a:bodyPr/>
          <a:lstStyle/>
          <a:p>
            <a:r>
              <a:rPr lang="en-US" noProof="0" dirty="0"/>
              <a:t>Start on the First Mandatory Exercise’ </a:t>
            </a:r>
            <a:r>
              <a:rPr lang="en-US" i="1" noProof="0" dirty="0"/>
              <a:t>Strangling aspect</a:t>
            </a:r>
          </a:p>
          <a:p>
            <a:endParaRPr lang="en-US" i="1" dirty="0"/>
          </a:p>
          <a:p>
            <a:endParaRPr lang="en-US" noProof="0" dirty="0"/>
          </a:p>
          <a:p>
            <a:endParaRPr lang="en-US" dirty="0"/>
          </a:p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0A04F-4413-4BBE-987C-6237419C9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16616-C5A4-48E1-80BB-278C0AD11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ACD64-81E6-40DC-8890-6D9797B8D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691468"/>
            <a:ext cx="4052887" cy="169943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1279" y="2781300"/>
            <a:ext cx="3391233" cy="1738312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11" name="Rectangle 10"/>
          <p:cNvSpPr/>
          <p:nvPr/>
        </p:nvSpPr>
        <p:spPr>
          <a:xfrm>
            <a:off x="5500687" y="1714500"/>
            <a:ext cx="3033713" cy="6096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Who are the groups?</a:t>
            </a:r>
          </a:p>
        </p:txBody>
      </p:sp>
    </p:spTree>
    <p:extLst>
      <p:ext uri="{BB962C8B-B14F-4D97-AF65-F5344CB8AC3E}">
        <p14:creationId xmlns:p14="http://schemas.microsoft.com/office/powerpoint/2010/main" val="1857007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EB987-0139-4139-9907-F698DE081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60892-51C4-4204-BA3A-68A0F1A80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argued, you can start strangling right away!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i="1" dirty="0"/>
              <a:t>My group must develop ‘</a:t>
            </a:r>
            <a:r>
              <a:rPr lang="en-US" i="1" dirty="0" err="1"/>
              <a:t>CaveService</a:t>
            </a:r>
            <a:r>
              <a:rPr lang="en-US" i="1" dirty="0"/>
              <a:t>’</a:t>
            </a:r>
          </a:p>
          <a:p>
            <a:pPr lvl="2"/>
            <a:r>
              <a:rPr lang="en-US" i="1" dirty="0"/>
              <a:t>Obvious “small step” is to strangle all Player calls to </a:t>
            </a:r>
            <a:r>
              <a:rPr lang="en-US" i="1" dirty="0" err="1"/>
              <a:t>CaveStorage</a:t>
            </a:r>
            <a:r>
              <a:rPr lang="en-US" i="1" dirty="0"/>
              <a:t> that do “cave service responsibilities’ into calling a </a:t>
            </a:r>
            <a:r>
              <a:rPr lang="en-US" i="1" dirty="0" err="1"/>
              <a:t>FakeCaveService</a:t>
            </a:r>
            <a:endParaRPr lang="en-US" i="1" dirty="0"/>
          </a:p>
          <a:p>
            <a:pPr lvl="1"/>
            <a:r>
              <a:rPr lang="en-US" dirty="0"/>
              <a:t>I.e.</a:t>
            </a:r>
          </a:p>
          <a:p>
            <a:pPr lvl="2"/>
            <a:r>
              <a:rPr lang="en-US" dirty="0" err="1"/>
              <a:t>storage.getRoom</a:t>
            </a:r>
            <a:r>
              <a:rPr lang="en-US" dirty="0"/>
              <a:t>(p)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</a:t>
            </a:r>
          </a:p>
          <a:p>
            <a:pPr lvl="2"/>
            <a:r>
              <a:rPr lang="en-US" dirty="0" err="1">
                <a:sym typeface="Wingdings" panose="05000000000000000000" pitchFamily="2" charset="2"/>
              </a:rPr>
              <a:t>caveService.issueGETrequest</a:t>
            </a:r>
            <a:r>
              <a:rPr lang="en-US" dirty="0">
                <a:sym typeface="Wingdings" panose="05000000000000000000" pitchFamily="2" charset="2"/>
              </a:rPr>
              <a:t>(p)</a:t>
            </a:r>
            <a:br>
              <a:rPr lang="en-US" dirty="0">
                <a:sym typeface="Wingdings" panose="05000000000000000000" pitchFamily="2" charset="2"/>
              </a:rPr>
            </a:b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BF82D-4673-4F21-96E5-3C74A2254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8A896-93EB-43E5-9B69-8A7F34FDC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07911-6CFD-40D0-A3C6-BA6C98F58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1E32056-1F0D-455B-9186-BF93FC18E9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6813" y="2858845"/>
            <a:ext cx="4090987" cy="212351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05217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45AF2-FA58-4B90-8D41-288350604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48FA2-16DA-4600-9D75-EEF81C3BE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advice to</a:t>
            </a:r>
          </a:p>
          <a:p>
            <a:pPr lvl="1"/>
            <a:r>
              <a:rPr lang="en-US" dirty="0"/>
              <a:t>Branch your repo to a ‘strangling branch’</a:t>
            </a:r>
          </a:p>
          <a:p>
            <a:pPr lvl="2"/>
            <a:r>
              <a:rPr lang="en-US" dirty="0"/>
              <a:t>Support ‘do over’ – all is shit code!!!</a:t>
            </a:r>
          </a:p>
          <a:p>
            <a:pPr lvl="1"/>
            <a:r>
              <a:rPr lang="en-US" dirty="0"/>
              <a:t>Maintain old </a:t>
            </a:r>
            <a:r>
              <a:rPr lang="en-US" dirty="0" err="1"/>
              <a:t>PlayerServant</a:t>
            </a:r>
            <a:r>
              <a:rPr lang="en-US" dirty="0"/>
              <a:t> in parallel; by…</a:t>
            </a:r>
          </a:p>
          <a:p>
            <a:pPr lvl="1"/>
            <a:r>
              <a:rPr lang="en-US" dirty="0"/>
              <a:t>… using the factory system to create the new implementation: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6C213-9413-4A26-ACC7-34FBC694F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5C6A7-FC03-4915-9310-310BB004F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82B31-D4EE-45B7-947B-9212250F7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B1497F1-163B-43FF-AA95-B64B86D530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075815"/>
            <a:ext cx="7664878" cy="161048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92256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37529-148F-4BAD-AF89-05666F9CB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F33FF-347E-4BBB-AFBE-876F94645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Have a look at my guide, if it seems a bit scary…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However, just ‘hardwire the </a:t>
            </a:r>
            <a:r>
              <a:rPr lang="en-US" dirty="0" err="1"/>
              <a:t>FakeCaveService</a:t>
            </a:r>
            <a:r>
              <a:rPr lang="en-US" dirty="0"/>
              <a:t>()’ instead of using the CFP system, it is a </a:t>
            </a:r>
            <a:r>
              <a:rPr lang="en-US" i="1" dirty="0"/>
              <a:t>smaller step</a:t>
            </a:r>
            <a:r>
              <a:rPr lang="en-US" dirty="0"/>
              <a:t>…</a:t>
            </a:r>
          </a:p>
          <a:p>
            <a:pPr lvl="1"/>
            <a:r>
              <a:rPr lang="en-US" i="1" dirty="0"/>
              <a:t>Fake it till you make it…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B7632-307E-4F34-834F-B6985C9D6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3F324-BCE0-4E44-8E68-6A4C7F933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B6DE7-2B8E-4C5A-80E0-FE76386EB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D05A233-BE3B-4F36-A0E7-065EC901B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409700"/>
            <a:ext cx="6311121" cy="154413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93160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768C-C7D4-4364-9145-A712A0137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96151-0BC0-49E5-9BB5-48FD77EF6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Fake it till you make it…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AED05F-D554-4909-BF69-2D266D668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29EC7-FBBB-4B84-860E-81F14F4E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53B5D-7704-4413-B209-CACF6DEFA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20258AC-9CF5-472E-B092-AE0BA90F63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019300"/>
            <a:ext cx="7000875" cy="2560723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FA11D70-0982-4CEC-BE8B-D3BF30EEBD13}"/>
              </a:ext>
            </a:extLst>
          </p:cNvPr>
          <p:cNvCxnSpPr/>
          <p:nvPr/>
        </p:nvCxnSpPr>
        <p:spPr>
          <a:xfrm>
            <a:off x="914400" y="3390900"/>
            <a:ext cx="4419600" cy="83820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EA3C8DB-4370-4D9A-B7F6-CBBFA31D77F1}"/>
              </a:ext>
            </a:extLst>
          </p:cNvPr>
          <p:cNvCxnSpPr/>
          <p:nvPr/>
        </p:nvCxnSpPr>
        <p:spPr>
          <a:xfrm flipV="1">
            <a:off x="762000" y="3299661"/>
            <a:ext cx="4114800" cy="929439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31D7B9C-9551-41B2-A2FF-D053502077EE}"/>
              </a:ext>
            </a:extLst>
          </p:cNvPr>
          <p:cNvSpPr/>
          <p:nvPr/>
        </p:nvSpPr>
        <p:spPr>
          <a:xfrm>
            <a:off x="5334000" y="3238500"/>
            <a:ext cx="3200400" cy="609600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this.caveService</a:t>
            </a:r>
            <a: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new </a:t>
            </a:r>
            <a:r>
              <a:rPr lang="en-US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FakeCaveService</a:t>
            </a:r>
            <a:r>
              <a: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2323358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1A3D-E512-4FEC-BE10-BD6A3689D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Exercise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D3170-FF87-4732-91DF-A6FC96461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Create one or more QAS for </a:t>
            </a:r>
            <a:r>
              <a:rPr lang="en-US" noProof="0" dirty="0" err="1"/>
              <a:t>SkyCave</a:t>
            </a:r>
            <a:r>
              <a:rPr lang="en-US" noProof="0" dirty="0"/>
              <a:t> that express reasonable architectural requirements for</a:t>
            </a:r>
          </a:p>
          <a:p>
            <a:pPr lvl="1"/>
            <a:r>
              <a:rPr lang="en-US" noProof="0" dirty="0"/>
              <a:t>Availability QA</a:t>
            </a:r>
          </a:p>
          <a:p>
            <a:pPr lvl="1"/>
            <a:r>
              <a:rPr lang="en-US" noProof="0" dirty="0"/>
              <a:t>Modifiability QA</a:t>
            </a:r>
          </a:p>
          <a:p>
            <a:pPr lvl="1"/>
            <a:r>
              <a:rPr lang="en-US" noProof="0" dirty="0"/>
              <a:t>Performance QA</a:t>
            </a:r>
          </a:p>
          <a:p>
            <a:pPr lvl="1"/>
            <a:r>
              <a:rPr lang="en-US" noProof="0" dirty="0"/>
              <a:t>Testability QA</a:t>
            </a:r>
          </a:p>
          <a:p>
            <a:pPr lvl="1"/>
            <a:endParaRPr lang="en-US" noProof="0" dirty="0"/>
          </a:p>
          <a:p>
            <a:r>
              <a:rPr lang="en-US" noProof="0" dirty="0"/>
              <a:t>Next, evaluate if </a:t>
            </a:r>
            <a:r>
              <a:rPr lang="en-US" noProof="0" dirty="0" err="1"/>
              <a:t>SkyCave</a:t>
            </a:r>
            <a:r>
              <a:rPr lang="en-US" noProof="0" dirty="0"/>
              <a:t> meets these requirements</a:t>
            </a:r>
          </a:p>
          <a:p>
            <a:pPr lvl="1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AC6B1-A388-48B2-82ED-01E8BC158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1FDFA-8974-4B7A-BD3A-3A141F610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2C034-F2CA-4AA0-95C9-99BBA2E56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513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339</Words>
  <Application>Microsoft Office PowerPoint</Application>
  <PresentationFormat>On-screen Show (16:10)</PresentationFormat>
  <Paragraphs>78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Microservices and DevOps</vt:lpstr>
      <vt:lpstr>Exercise 1</vt:lpstr>
      <vt:lpstr>Exercise 1</vt:lpstr>
      <vt:lpstr>Exercise 2</vt:lpstr>
      <vt:lpstr>Exercise 2</vt:lpstr>
      <vt:lpstr>Exercise 2</vt:lpstr>
      <vt:lpstr>Exercise 2</vt:lpstr>
      <vt:lpstr>Exercise 2</vt:lpstr>
      <vt:lpstr>Exercise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92</cp:revision>
  <dcterms:created xsi:type="dcterms:W3CDTF">2006-08-16T00:00:00Z</dcterms:created>
  <dcterms:modified xsi:type="dcterms:W3CDTF">2021-10-28T12:36:04Z</dcterms:modified>
</cp:coreProperties>
</file>